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7" r:id="rId15"/>
    <p:sldId id="268" r:id="rId16"/>
    <p:sldId id="269" r:id="rId17"/>
    <p:sldId id="270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FFEC27-F0FE-45C1-BD02-8C3FAB194B4F}" v="119" dt="2020-08-28T03:24:58.9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el Avshalom" userId="ad20b999a1aae67d" providerId="LiveId" clId="{D5FFEC27-F0FE-45C1-BD02-8C3FAB194B4F}"/>
    <pc:docChg chg="custSel modSld">
      <pc:chgData name="Ariel Avshalom" userId="ad20b999a1aae67d" providerId="LiveId" clId="{D5FFEC27-F0FE-45C1-BD02-8C3FAB194B4F}" dt="2020-08-28T03:24:58.967" v="184"/>
      <pc:docMkLst>
        <pc:docMk/>
      </pc:docMkLst>
      <pc:sldChg chg="addSp modSp mod">
        <pc:chgData name="Ariel Avshalom" userId="ad20b999a1aae67d" providerId="LiveId" clId="{D5FFEC27-F0FE-45C1-BD02-8C3FAB194B4F}" dt="2020-08-28T03:24:09.319" v="180" actId="29295"/>
        <pc:sldMkLst>
          <pc:docMk/>
          <pc:sldMk cId="2972486292" sldId="259"/>
        </pc:sldMkLst>
        <pc:picChg chg="add mod">
          <ac:chgData name="Ariel Avshalom" userId="ad20b999a1aae67d" providerId="LiveId" clId="{D5FFEC27-F0FE-45C1-BD02-8C3FAB194B4F}" dt="2020-08-28T03:24:09.319" v="180" actId="29295"/>
          <ac:picMkLst>
            <pc:docMk/>
            <pc:sldMk cId="2972486292" sldId="259"/>
            <ac:picMk id="5" creationId="{8B713DF2-C97D-4DBF-9FD3-2B9FA530F5D0}"/>
          </ac:picMkLst>
        </pc:picChg>
      </pc:sldChg>
      <pc:sldChg chg="modSp mod modAnim">
        <pc:chgData name="Ariel Avshalom" userId="ad20b999a1aae67d" providerId="LiveId" clId="{D5FFEC27-F0FE-45C1-BD02-8C3FAB194B4F}" dt="2020-08-28T03:23:18.960" v="120" actId="20577"/>
        <pc:sldMkLst>
          <pc:docMk/>
          <pc:sldMk cId="1940617829" sldId="267"/>
        </pc:sldMkLst>
        <pc:spChg chg="mod">
          <ac:chgData name="Ariel Avshalom" userId="ad20b999a1aae67d" providerId="LiveId" clId="{D5FFEC27-F0FE-45C1-BD02-8C3FAB194B4F}" dt="2020-08-28T03:23:18.960" v="120" actId="20577"/>
          <ac:spMkLst>
            <pc:docMk/>
            <pc:sldMk cId="1940617829" sldId="267"/>
            <ac:spMk id="3" creationId="{839270AB-037F-47D9-8697-424A699F74F1}"/>
          </ac:spMkLst>
        </pc:spChg>
      </pc:sldChg>
      <pc:sldChg chg="modSp mod modAnim delDesignElem">
        <pc:chgData name="Ariel Avshalom" userId="ad20b999a1aae67d" providerId="LiveId" clId="{D5FFEC27-F0FE-45C1-BD02-8C3FAB194B4F}" dt="2020-08-28T03:24:58.967" v="184"/>
        <pc:sldMkLst>
          <pc:docMk/>
          <pc:sldMk cId="2148038230" sldId="270"/>
        </pc:sldMkLst>
        <pc:spChg chg="mod">
          <ac:chgData name="Ariel Avshalom" userId="ad20b999a1aae67d" providerId="LiveId" clId="{D5FFEC27-F0FE-45C1-BD02-8C3FAB194B4F}" dt="2020-08-28T03:24:40.742" v="183" actId="27636"/>
          <ac:spMkLst>
            <pc:docMk/>
            <pc:sldMk cId="2148038230" sldId="270"/>
            <ac:spMk id="2" creationId="{3A3440A3-2669-4D42-BDD3-047B9DC84883}"/>
          </ac:spMkLst>
        </pc:spChg>
        <pc:spChg chg="mod">
          <ac:chgData name="Ariel Avshalom" userId="ad20b999a1aae67d" providerId="LiveId" clId="{D5FFEC27-F0FE-45C1-BD02-8C3FAB194B4F}" dt="2020-08-28T03:24:40.741" v="182" actId="27636"/>
          <ac:spMkLst>
            <pc:docMk/>
            <pc:sldMk cId="2148038230" sldId="270"/>
            <ac:spMk id="3" creationId="{222B65E1-A798-1A4D-B4B4-18A47547040F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E49513-1A14-4C8C-A06D-46B2D661672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08380D0-D9AE-40BB-A923-26169CE024D7}">
      <dgm:prSet/>
      <dgm:spPr/>
      <dgm:t>
        <a:bodyPr/>
        <a:lstStyle/>
        <a:p>
          <a:r>
            <a:rPr lang="en-US" b="1" baseline="0"/>
            <a:t>To earn more money</a:t>
          </a:r>
          <a:endParaRPr lang="en-US"/>
        </a:p>
      </dgm:t>
    </dgm:pt>
    <dgm:pt modelId="{9A30B85D-CD7C-4610-8E1C-AE0E462831A5}" type="parTrans" cxnId="{89FF97A3-7B09-4039-99C8-5ED1365E47D3}">
      <dgm:prSet/>
      <dgm:spPr/>
      <dgm:t>
        <a:bodyPr/>
        <a:lstStyle/>
        <a:p>
          <a:endParaRPr lang="en-US"/>
        </a:p>
      </dgm:t>
    </dgm:pt>
    <dgm:pt modelId="{E460FCDD-E27D-4231-8F19-1AC6F54F115E}" type="sibTrans" cxnId="{89FF97A3-7B09-4039-99C8-5ED1365E47D3}">
      <dgm:prSet/>
      <dgm:spPr/>
      <dgm:t>
        <a:bodyPr/>
        <a:lstStyle/>
        <a:p>
          <a:endParaRPr lang="en-US"/>
        </a:p>
      </dgm:t>
    </dgm:pt>
    <dgm:pt modelId="{F0201425-FEDA-4D99-A6D0-6E6FD6ADE5BF}">
      <dgm:prSet/>
      <dgm:spPr/>
      <dgm:t>
        <a:bodyPr/>
        <a:lstStyle/>
        <a:p>
          <a:r>
            <a:rPr lang="en-US" b="1" baseline="0"/>
            <a:t>To reduce costs</a:t>
          </a:r>
          <a:endParaRPr lang="en-US"/>
        </a:p>
      </dgm:t>
    </dgm:pt>
    <dgm:pt modelId="{8C4AFD78-F376-471D-B897-1122FEF4EB5B}" type="parTrans" cxnId="{C5B167FD-0EF4-4110-AC2B-378A15659AD9}">
      <dgm:prSet/>
      <dgm:spPr/>
      <dgm:t>
        <a:bodyPr/>
        <a:lstStyle/>
        <a:p>
          <a:endParaRPr lang="en-US"/>
        </a:p>
      </dgm:t>
    </dgm:pt>
    <dgm:pt modelId="{530B1C67-9F6A-45D7-81BD-384CC67A6544}" type="sibTrans" cxnId="{C5B167FD-0EF4-4110-AC2B-378A15659AD9}">
      <dgm:prSet/>
      <dgm:spPr/>
      <dgm:t>
        <a:bodyPr/>
        <a:lstStyle/>
        <a:p>
          <a:endParaRPr lang="en-US"/>
        </a:p>
      </dgm:t>
    </dgm:pt>
    <dgm:pt modelId="{91C8EA0B-7D22-478C-B8EB-88129A563E7C}" type="pres">
      <dgm:prSet presAssocID="{31E49513-1A14-4C8C-A06D-46B2D661672B}" presName="linear" presStyleCnt="0">
        <dgm:presLayoutVars>
          <dgm:animLvl val="lvl"/>
          <dgm:resizeHandles val="exact"/>
        </dgm:presLayoutVars>
      </dgm:prSet>
      <dgm:spPr/>
    </dgm:pt>
    <dgm:pt modelId="{44258C3A-C61B-4DAB-A5D8-CD74C7A59A9B}" type="pres">
      <dgm:prSet presAssocID="{308380D0-D9AE-40BB-A923-26169CE024D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A188914-F20B-4925-8463-AA7F7754F2A7}" type="pres">
      <dgm:prSet presAssocID="{E460FCDD-E27D-4231-8F19-1AC6F54F115E}" presName="spacer" presStyleCnt="0"/>
      <dgm:spPr/>
    </dgm:pt>
    <dgm:pt modelId="{DE3B7B96-DBEA-4635-97B0-B58633E773BC}" type="pres">
      <dgm:prSet presAssocID="{F0201425-FEDA-4D99-A6D0-6E6FD6ADE5BF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F487327-2C76-4E5F-886C-D574F3759DF1}" type="presOf" srcId="{31E49513-1A14-4C8C-A06D-46B2D661672B}" destId="{91C8EA0B-7D22-478C-B8EB-88129A563E7C}" srcOrd="0" destOrd="0" presId="urn:microsoft.com/office/officeart/2005/8/layout/vList2"/>
    <dgm:cxn modelId="{AD976564-454C-496D-8E35-71E7EDF81FF7}" type="presOf" srcId="{308380D0-D9AE-40BB-A923-26169CE024D7}" destId="{44258C3A-C61B-4DAB-A5D8-CD74C7A59A9B}" srcOrd="0" destOrd="0" presId="urn:microsoft.com/office/officeart/2005/8/layout/vList2"/>
    <dgm:cxn modelId="{FCECBE80-A035-415A-AB29-8EF16BB1FE59}" type="presOf" srcId="{F0201425-FEDA-4D99-A6D0-6E6FD6ADE5BF}" destId="{DE3B7B96-DBEA-4635-97B0-B58633E773BC}" srcOrd="0" destOrd="0" presId="urn:microsoft.com/office/officeart/2005/8/layout/vList2"/>
    <dgm:cxn modelId="{89FF97A3-7B09-4039-99C8-5ED1365E47D3}" srcId="{31E49513-1A14-4C8C-A06D-46B2D661672B}" destId="{308380D0-D9AE-40BB-A923-26169CE024D7}" srcOrd="0" destOrd="0" parTransId="{9A30B85D-CD7C-4610-8E1C-AE0E462831A5}" sibTransId="{E460FCDD-E27D-4231-8F19-1AC6F54F115E}"/>
    <dgm:cxn modelId="{C5B167FD-0EF4-4110-AC2B-378A15659AD9}" srcId="{31E49513-1A14-4C8C-A06D-46B2D661672B}" destId="{F0201425-FEDA-4D99-A6D0-6E6FD6ADE5BF}" srcOrd="1" destOrd="0" parTransId="{8C4AFD78-F376-471D-B897-1122FEF4EB5B}" sibTransId="{530B1C67-9F6A-45D7-81BD-384CC67A6544}"/>
    <dgm:cxn modelId="{C80C51DF-1F2D-480B-BE9B-D1976C49943B}" type="presParOf" srcId="{91C8EA0B-7D22-478C-B8EB-88129A563E7C}" destId="{44258C3A-C61B-4DAB-A5D8-CD74C7A59A9B}" srcOrd="0" destOrd="0" presId="urn:microsoft.com/office/officeart/2005/8/layout/vList2"/>
    <dgm:cxn modelId="{77FD067E-25EA-4E8B-9263-4052A22BDB82}" type="presParOf" srcId="{91C8EA0B-7D22-478C-B8EB-88129A563E7C}" destId="{3A188914-F20B-4925-8463-AA7F7754F2A7}" srcOrd="1" destOrd="0" presId="urn:microsoft.com/office/officeart/2005/8/layout/vList2"/>
    <dgm:cxn modelId="{90F6D410-E4DD-43DA-A317-66C9B73C6E72}" type="presParOf" srcId="{91C8EA0B-7D22-478C-B8EB-88129A563E7C}" destId="{DE3B7B96-DBEA-4635-97B0-B58633E773B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C58B21-A69F-4950-B39C-A02C03F5813F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BC6A69A-1BE0-4BFD-B52D-208079F87154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b="1" baseline="0" dirty="0"/>
            <a:t>Almost all applications of data (including that charming buzzword Big Data) have to do with making money</a:t>
          </a:r>
          <a:endParaRPr lang="en-US" dirty="0"/>
        </a:p>
      </dgm:t>
    </dgm:pt>
    <dgm:pt modelId="{F93B7E33-2ED0-41A3-A571-5F6C3A720FFB}" type="parTrans" cxnId="{531DD54A-4240-4933-BD46-F7E1E9F52FF0}">
      <dgm:prSet/>
      <dgm:spPr/>
      <dgm:t>
        <a:bodyPr/>
        <a:lstStyle/>
        <a:p>
          <a:endParaRPr lang="en-US"/>
        </a:p>
      </dgm:t>
    </dgm:pt>
    <dgm:pt modelId="{42BBD886-4425-44DF-8E5B-F7B7AA6DD03E}" type="sibTrans" cxnId="{531DD54A-4240-4933-BD46-F7E1E9F52FF0}">
      <dgm:prSet/>
      <dgm:spPr/>
      <dgm:t>
        <a:bodyPr/>
        <a:lstStyle/>
        <a:p>
          <a:endParaRPr lang="en-US"/>
        </a:p>
      </dgm:t>
    </dgm:pt>
    <dgm:pt modelId="{497B6198-49AF-4616-B762-2F8010113E33}">
      <dgm:prSet/>
      <dgm:spPr>
        <a:solidFill>
          <a:srgbClr val="92D050"/>
        </a:solidFill>
      </dgm:spPr>
      <dgm:t>
        <a:bodyPr/>
        <a:lstStyle/>
        <a:p>
          <a:r>
            <a:rPr lang="en-US" b="1" baseline="0" dirty="0"/>
            <a:t>But there are also other use cases</a:t>
          </a:r>
          <a:endParaRPr lang="en-US" dirty="0"/>
        </a:p>
      </dgm:t>
    </dgm:pt>
    <dgm:pt modelId="{DC657CF7-654B-4F2A-9BBE-D660B52436E7}" type="parTrans" cxnId="{CE3271CC-E230-4472-AD38-8AB9B8FA84BA}">
      <dgm:prSet/>
      <dgm:spPr/>
      <dgm:t>
        <a:bodyPr/>
        <a:lstStyle/>
        <a:p>
          <a:endParaRPr lang="en-US"/>
        </a:p>
      </dgm:t>
    </dgm:pt>
    <dgm:pt modelId="{9457B4E7-1CCB-4061-9235-95CFF3EDFAC6}" type="sibTrans" cxnId="{CE3271CC-E230-4472-AD38-8AB9B8FA84BA}">
      <dgm:prSet/>
      <dgm:spPr/>
      <dgm:t>
        <a:bodyPr/>
        <a:lstStyle/>
        <a:p>
          <a:endParaRPr lang="en-US"/>
        </a:p>
      </dgm:t>
    </dgm:pt>
    <dgm:pt modelId="{4EB15766-C88D-4B92-84FD-DFDAE5AE3457}" type="pres">
      <dgm:prSet presAssocID="{8BC58B21-A69F-4950-B39C-A02C03F5813F}" presName="Name0" presStyleCnt="0">
        <dgm:presLayoutVars>
          <dgm:dir/>
          <dgm:animLvl val="lvl"/>
          <dgm:resizeHandles val="exact"/>
        </dgm:presLayoutVars>
      </dgm:prSet>
      <dgm:spPr/>
    </dgm:pt>
    <dgm:pt modelId="{E64EF794-38E1-4D07-A0B9-37F11CE221B9}" type="pres">
      <dgm:prSet presAssocID="{497B6198-49AF-4616-B762-2F8010113E33}" presName="boxAndChildren" presStyleCnt="0"/>
      <dgm:spPr/>
    </dgm:pt>
    <dgm:pt modelId="{05718DA8-F62D-4C63-B1FB-319008F7E773}" type="pres">
      <dgm:prSet presAssocID="{497B6198-49AF-4616-B762-2F8010113E33}" presName="parentTextBox" presStyleLbl="node1" presStyleIdx="0" presStyleCnt="2"/>
      <dgm:spPr/>
    </dgm:pt>
    <dgm:pt modelId="{CDB14F69-50D8-4A81-8C9B-B0D1392DF7C8}" type="pres">
      <dgm:prSet presAssocID="{42BBD886-4425-44DF-8E5B-F7B7AA6DD03E}" presName="sp" presStyleCnt="0"/>
      <dgm:spPr/>
    </dgm:pt>
    <dgm:pt modelId="{0F0B1AEA-9DD0-453D-B414-8CF15C831ED0}" type="pres">
      <dgm:prSet presAssocID="{2BC6A69A-1BE0-4BFD-B52D-208079F87154}" presName="arrowAndChildren" presStyleCnt="0"/>
      <dgm:spPr/>
    </dgm:pt>
    <dgm:pt modelId="{8F42D17C-CF29-48A0-B488-CD1F67202293}" type="pres">
      <dgm:prSet presAssocID="{2BC6A69A-1BE0-4BFD-B52D-208079F87154}" presName="parentTextArrow" presStyleLbl="node1" presStyleIdx="1" presStyleCnt="2"/>
      <dgm:spPr/>
    </dgm:pt>
  </dgm:ptLst>
  <dgm:cxnLst>
    <dgm:cxn modelId="{CD1D8612-C1F8-4179-987A-9E929FE7F0A3}" type="presOf" srcId="{497B6198-49AF-4616-B762-2F8010113E33}" destId="{05718DA8-F62D-4C63-B1FB-319008F7E773}" srcOrd="0" destOrd="0" presId="urn:microsoft.com/office/officeart/2005/8/layout/process4"/>
    <dgm:cxn modelId="{531DD54A-4240-4933-BD46-F7E1E9F52FF0}" srcId="{8BC58B21-A69F-4950-B39C-A02C03F5813F}" destId="{2BC6A69A-1BE0-4BFD-B52D-208079F87154}" srcOrd="0" destOrd="0" parTransId="{F93B7E33-2ED0-41A3-A571-5F6C3A720FFB}" sibTransId="{42BBD886-4425-44DF-8E5B-F7B7AA6DD03E}"/>
    <dgm:cxn modelId="{CE3271CC-E230-4472-AD38-8AB9B8FA84BA}" srcId="{8BC58B21-A69F-4950-B39C-A02C03F5813F}" destId="{497B6198-49AF-4616-B762-2F8010113E33}" srcOrd="1" destOrd="0" parTransId="{DC657CF7-654B-4F2A-9BBE-D660B52436E7}" sibTransId="{9457B4E7-1CCB-4061-9235-95CFF3EDFAC6}"/>
    <dgm:cxn modelId="{E7765FF7-86D7-4C97-AF69-A20B8E2D8A42}" type="presOf" srcId="{2BC6A69A-1BE0-4BFD-B52D-208079F87154}" destId="{8F42D17C-CF29-48A0-B488-CD1F67202293}" srcOrd="0" destOrd="0" presId="urn:microsoft.com/office/officeart/2005/8/layout/process4"/>
    <dgm:cxn modelId="{55D571F7-C600-43DE-90A5-CD48CFA55100}" type="presOf" srcId="{8BC58B21-A69F-4950-B39C-A02C03F5813F}" destId="{4EB15766-C88D-4B92-84FD-DFDAE5AE3457}" srcOrd="0" destOrd="0" presId="urn:microsoft.com/office/officeart/2005/8/layout/process4"/>
    <dgm:cxn modelId="{7CA7AB79-1288-4CF9-B5CE-65092BDD4527}" type="presParOf" srcId="{4EB15766-C88D-4B92-84FD-DFDAE5AE3457}" destId="{E64EF794-38E1-4D07-A0B9-37F11CE221B9}" srcOrd="0" destOrd="0" presId="urn:microsoft.com/office/officeart/2005/8/layout/process4"/>
    <dgm:cxn modelId="{C71F9A46-D7B4-45F3-B410-03A0B6616889}" type="presParOf" srcId="{E64EF794-38E1-4D07-A0B9-37F11CE221B9}" destId="{05718DA8-F62D-4C63-B1FB-319008F7E773}" srcOrd="0" destOrd="0" presId="urn:microsoft.com/office/officeart/2005/8/layout/process4"/>
    <dgm:cxn modelId="{ADB3A687-14F6-498D-A970-01DBC3326304}" type="presParOf" srcId="{4EB15766-C88D-4B92-84FD-DFDAE5AE3457}" destId="{CDB14F69-50D8-4A81-8C9B-B0D1392DF7C8}" srcOrd="1" destOrd="0" presId="urn:microsoft.com/office/officeart/2005/8/layout/process4"/>
    <dgm:cxn modelId="{535DAEF2-4A0B-47DE-8270-B110C22C4022}" type="presParOf" srcId="{4EB15766-C88D-4B92-84FD-DFDAE5AE3457}" destId="{0F0B1AEA-9DD0-453D-B414-8CF15C831ED0}" srcOrd="2" destOrd="0" presId="urn:microsoft.com/office/officeart/2005/8/layout/process4"/>
    <dgm:cxn modelId="{A58BCFD2-6209-4658-9EFD-D067DC374958}" type="presParOf" srcId="{0F0B1AEA-9DD0-453D-B414-8CF15C831ED0}" destId="{8F42D17C-CF29-48A0-B488-CD1F67202293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FF5D3D-9CC5-4493-81C3-667A3BED61D2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96F55570-663C-49AF-95A7-AEF05858B83F}">
      <dgm:prSet/>
      <dgm:spPr/>
      <dgm:t>
        <a:bodyPr/>
        <a:lstStyle/>
        <a:p>
          <a:r>
            <a:rPr lang="en-US"/>
            <a:t>Hunter recently added Postgres to the computers at the CS Lab</a:t>
          </a:r>
        </a:p>
      </dgm:t>
    </dgm:pt>
    <dgm:pt modelId="{71D89B3A-02E7-4F58-9BE8-2BDFAEE76FAE}" type="parTrans" cxnId="{BA429094-0171-428E-B2AC-046F91EB9798}">
      <dgm:prSet/>
      <dgm:spPr/>
      <dgm:t>
        <a:bodyPr/>
        <a:lstStyle/>
        <a:p>
          <a:endParaRPr lang="en-US"/>
        </a:p>
      </dgm:t>
    </dgm:pt>
    <dgm:pt modelId="{A89D7C01-04E6-4498-8B2E-38BB53441A94}" type="sibTrans" cxnId="{BA429094-0171-428E-B2AC-046F91EB9798}">
      <dgm:prSet/>
      <dgm:spPr/>
      <dgm:t>
        <a:bodyPr/>
        <a:lstStyle/>
        <a:p>
          <a:endParaRPr lang="en-US"/>
        </a:p>
      </dgm:t>
    </dgm:pt>
    <dgm:pt modelId="{7508BC68-AB70-4775-97C9-539C3CEA08A0}">
      <dgm:prSet/>
      <dgm:spPr/>
      <dgm:t>
        <a:bodyPr/>
        <a:lstStyle/>
        <a:p>
          <a:r>
            <a:rPr lang="en-US"/>
            <a:t>I would prefer that you all install Postgres on your computers</a:t>
          </a:r>
        </a:p>
      </dgm:t>
    </dgm:pt>
    <dgm:pt modelId="{A727BF99-4F46-4DF1-AA79-BE4E9CBF514E}" type="parTrans" cxnId="{2FC45806-63C9-49D2-901F-01B865C3C8C8}">
      <dgm:prSet/>
      <dgm:spPr/>
      <dgm:t>
        <a:bodyPr/>
        <a:lstStyle/>
        <a:p>
          <a:endParaRPr lang="en-US"/>
        </a:p>
      </dgm:t>
    </dgm:pt>
    <dgm:pt modelId="{C8768DA2-0C4D-4620-A711-B1E1637E1B8D}" type="sibTrans" cxnId="{2FC45806-63C9-49D2-901F-01B865C3C8C8}">
      <dgm:prSet/>
      <dgm:spPr/>
      <dgm:t>
        <a:bodyPr/>
        <a:lstStyle/>
        <a:p>
          <a:endParaRPr lang="en-US"/>
        </a:p>
      </dgm:t>
    </dgm:pt>
    <dgm:pt modelId="{319A5D5A-8A15-47BB-8CEE-E28D88567207}">
      <dgm:prSet/>
      <dgm:spPr/>
      <dgm:t>
        <a:bodyPr/>
        <a:lstStyle/>
        <a:p>
          <a:r>
            <a:rPr lang="en-US"/>
            <a:t>We’ll now try to cover how to install Postgres on Windows and Mac (if time permits)</a:t>
          </a:r>
        </a:p>
      </dgm:t>
    </dgm:pt>
    <dgm:pt modelId="{D2784406-E2AC-4D72-A303-509EDDBDA44A}" type="parTrans" cxnId="{4D91A405-5CCD-443A-B817-A9615E4B6B2B}">
      <dgm:prSet/>
      <dgm:spPr/>
      <dgm:t>
        <a:bodyPr/>
        <a:lstStyle/>
        <a:p>
          <a:endParaRPr lang="en-US"/>
        </a:p>
      </dgm:t>
    </dgm:pt>
    <dgm:pt modelId="{251D1D4C-124A-4106-AFBB-C7DFF713855B}" type="sibTrans" cxnId="{4D91A405-5CCD-443A-B817-A9615E4B6B2B}">
      <dgm:prSet/>
      <dgm:spPr/>
      <dgm:t>
        <a:bodyPr/>
        <a:lstStyle/>
        <a:p>
          <a:endParaRPr lang="en-US"/>
        </a:p>
      </dgm:t>
    </dgm:pt>
    <dgm:pt modelId="{0BE97E5E-C94F-4F87-A38C-D7E282F68377}" type="pres">
      <dgm:prSet presAssocID="{19FF5D3D-9CC5-4493-81C3-667A3BED61D2}" presName="outerComposite" presStyleCnt="0">
        <dgm:presLayoutVars>
          <dgm:chMax val="5"/>
          <dgm:dir/>
          <dgm:resizeHandles val="exact"/>
        </dgm:presLayoutVars>
      </dgm:prSet>
      <dgm:spPr/>
    </dgm:pt>
    <dgm:pt modelId="{2DD1FAB4-22C0-4DF7-9F8C-B29041DF79F0}" type="pres">
      <dgm:prSet presAssocID="{19FF5D3D-9CC5-4493-81C3-667A3BED61D2}" presName="dummyMaxCanvas" presStyleCnt="0">
        <dgm:presLayoutVars/>
      </dgm:prSet>
      <dgm:spPr/>
    </dgm:pt>
    <dgm:pt modelId="{4C207394-C89F-4954-8A7E-52487FC27013}" type="pres">
      <dgm:prSet presAssocID="{19FF5D3D-9CC5-4493-81C3-667A3BED61D2}" presName="ThreeNodes_1" presStyleLbl="node1" presStyleIdx="0" presStyleCnt="3">
        <dgm:presLayoutVars>
          <dgm:bulletEnabled val="1"/>
        </dgm:presLayoutVars>
      </dgm:prSet>
      <dgm:spPr/>
    </dgm:pt>
    <dgm:pt modelId="{97657FBC-B166-4C57-9B47-1B9628971EAB}" type="pres">
      <dgm:prSet presAssocID="{19FF5D3D-9CC5-4493-81C3-667A3BED61D2}" presName="ThreeNodes_2" presStyleLbl="node1" presStyleIdx="1" presStyleCnt="3">
        <dgm:presLayoutVars>
          <dgm:bulletEnabled val="1"/>
        </dgm:presLayoutVars>
      </dgm:prSet>
      <dgm:spPr/>
    </dgm:pt>
    <dgm:pt modelId="{D1E653CF-0848-4574-BC82-4D4B2C0C806F}" type="pres">
      <dgm:prSet presAssocID="{19FF5D3D-9CC5-4493-81C3-667A3BED61D2}" presName="ThreeNodes_3" presStyleLbl="node1" presStyleIdx="2" presStyleCnt="3">
        <dgm:presLayoutVars>
          <dgm:bulletEnabled val="1"/>
        </dgm:presLayoutVars>
      </dgm:prSet>
      <dgm:spPr/>
    </dgm:pt>
    <dgm:pt modelId="{679FD99B-CEBB-41DD-BE2E-E02D16B95474}" type="pres">
      <dgm:prSet presAssocID="{19FF5D3D-9CC5-4493-81C3-667A3BED61D2}" presName="ThreeConn_1-2" presStyleLbl="fgAccFollowNode1" presStyleIdx="0" presStyleCnt="2">
        <dgm:presLayoutVars>
          <dgm:bulletEnabled val="1"/>
        </dgm:presLayoutVars>
      </dgm:prSet>
      <dgm:spPr/>
    </dgm:pt>
    <dgm:pt modelId="{FAAAC293-A875-4CAC-A1BD-D6CB31DBCD76}" type="pres">
      <dgm:prSet presAssocID="{19FF5D3D-9CC5-4493-81C3-667A3BED61D2}" presName="ThreeConn_2-3" presStyleLbl="fgAccFollowNode1" presStyleIdx="1" presStyleCnt="2">
        <dgm:presLayoutVars>
          <dgm:bulletEnabled val="1"/>
        </dgm:presLayoutVars>
      </dgm:prSet>
      <dgm:spPr/>
    </dgm:pt>
    <dgm:pt modelId="{225391B6-3106-46D2-B16A-81062E29A576}" type="pres">
      <dgm:prSet presAssocID="{19FF5D3D-9CC5-4493-81C3-667A3BED61D2}" presName="ThreeNodes_1_text" presStyleLbl="node1" presStyleIdx="2" presStyleCnt="3">
        <dgm:presLayoutVars>
          <dgm:bulletEnabled val="1"/>
        </dgm:presLayoutVars>
      </dgm:prSet>
      <dgm:spPr/>
    </dgm:pt>
    <dgm:pt modelId="{08B3E54E-4779-4129-AF67-02AC7FE9540B}" type="pres">
      <dgm:prSet presAssocID="{19FF5D3D-9CC5-4493-81C3-667A3BED61D2}" presName="ThreeNodes_2_text" presStyleLbl="node1" presStyleIdx="2" presStyleCnt="3">
        <dgm:presLayoutVars>
          <dgm:bulletEnabled val="1"/>
        </dgm:presLayoutVars>
      </dgm:prSet>
      <dgm:spPr/>
    </dgm:pt>
    <dgm:pt modelId="{EF31D01D-AD53-4353-97DE-96B7F4EE89F3}" type="pres">
      <dgm:prSet presAssocID="{19FF5D3D-9CC5-4493-81C3-667A3BED61D2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D91A405-5CCD-443A-B817-A9615E4B6B2B}" srcId="{19FF5D3D-9CC5-4493-81C3-667A3BED61D2}" destId="{319A5D5A-8A15-47BB-8CEE-E28D88567207}" srcOrd="2" destOrd="0" parTransId="{D2784406-E2AC-4D72-A303-509EDDBDA44A}" sibTransId="{251D1D4C-124A-4106-AFBB-C7DFF713855B}"/>
    <dgm:cxn modelId="{2FC45806-63C9-49D2-901F-01B865C3C8C8}" srcId="{19FF5D3D-9CC5-4493-81C3-667A3BED61D2}" destId="{7508BC68-AB70-4775-97C9-539C3CEA08A0}" srcOrd="1" destOrd="0" parTransId="{A727BF99-4F46-4DF1-AA79-BE4E9CBF514E}" sibTransId="{C8768DA2-0C4D-4620-A711-B1E1637E1B8D}"/>
    <dgm:cxn modelId="{F627350F-21A4-4B6F-BB78-9C7F0D4B1525}" type="presOf" srcId="{319A5D5A-8A15-47BB-8CEE-E28D88567207}" destId="{D1E653CF-0848-4574-BC82-4D4B2C0C806F}" srcOrd="0" destOrd="0" presId="urn:microsoft.com/office/officeart/2005/8/layout/vProcess5"/>
    <dgm:cxn modelId="{3DDDCA36-9932-449D-8542-4806D1E35415}" type="presOf" srcId="{A89D7C01-04E6-4498-8B2E-38BB53441A94}" destId="{679FD99B-CEBB-41DD-BE2E-E02D16B95474}" srcOrd="0" destOrd="0" presId="urn:microsoft.com/office/officeart/2005/8/layout/vProcess5"/>
    <dgm:cxn modelId="{BC99C15B-0221-4C8B-B04A-E45D61880E98}" type="presOf" srcId="{7508BC68-AB70-4775-97C9-539C3CEA08A0}" destId="{08B3E54E-4779-4129-AF67-02AC7FE9540B}" srcOrd="1" destOrd="0" presId="urn:microsoft.com/office/officeart/2005/8/layout/vProcess5"/>
    <dgm:cxn modelId="{EF8BC274-B038-4D6D-95D8-2D3A5B2AC69A}" type="presOf" srcId="{19FF5D3D-9CC5-4493-81C3-667A3BED61D2}" destId="{0BE97E5E-C94F-4F87-A38C-D7E282F68377}" srcOrd="0" destOrd="0" presId="urn:microsoft.com/office/officeart/2005/8/layout/vProcess5"/>
    <dgm:cxn modelId="{4624008A-FA47-4F13-B483-D0107CCD98C4}" type="presOf" srcId="{C8768DA2-0C4D-4620-A711-B1E1637E1B8D}" destId="{FAAAC293-A875-4CAC-A1BD-D6CB31DBCD76}" srcOrd="0" destOrd="0" presId="urn:microsoft.com/office/officeart/2005/8/layout/vProcess5"/>
    <dgm:cxn modelId="{BA429094-0171-428E-B2AC-046F91EB9798}" srcId="{19FF5D3D-9CC5-4493-81C3-667A3BED61D2}" destId="{96F55570-663C-49AF-95A7-AEF05858B83F}" srcOrd="0" destOrd="0" parTransId="{71D89B3A-02E7-4F58-9BE8-2BDFAEE76FAE}" sibTransId="{A89D7C01-04E6-4498-8B2E-38BB53441A94}"/>
    <dgm:cxn modelId="{E0DD76B7-6606-4D59-A747-85710E806B3E}" type="presOf" srcId="{319A5D5A-8A15-47BB-8CEE-E28D88567207}" destId="{EF31D01D-AD53-4353-97DE-96B7F4EE89F3}" srcOrd="1" destOrd="0" presId="urn:microsoft.com/office/officeart/2005/8/layout/vProcess5"/>
    <dgm:cxn modelId="{137A48D3-1D3C-4FE2-9432-221EB5105504}" type="presOf" srcId="{96F55570-663C-49AF-95A7-AEF05858B83F}" destId="{4C207394-C89F-4954-8A7E-52487FC27013}" srcOrd="0" destOrd="0" presId="urn:microsoft.com/office/officeart/2005/8/layout/vProcess5"/>
    <dgm:cxn modelId="{CC78EBD6-8DB8-4DCF-9175-026514C64780}" type="presOf" srcId="{96F55570-663C-49AF-95A7-AEF05858B83F}" destId="{225391B6-3106-46D2-B16A-81062E29A576}" srcOrd="1" destOrd="0" presId="urn:microsoft.com/office/officeart/2005/8/layout/vProcess5"/>
    <dgm:cxn modelId="{A6BB53D7-B775-4C23-A927-8C708C0C8580}" type="presOf" srcId="{7508BC68-AB70-4775-97C9-539C3CEA08A0}" destId="{97657FBC-B166-4C57-9B47-1B9628971EAB}" srcOrd="0" destOrd="0" presId="urn:microsoft.com/office/officeart/2005/8/layout/vProcess5"/>
    <dgm:cxn modelId="{9165E1F9-792E-4383-8BE8-8267F1315EDB}" type="presParOf" srcId="{0BE97E5E-C94F-4F87-A38C-D7E282F68377}" destId="{2DD1FAB4-22C0-4DF7-9F8C-B29041DF79F0}" srcOrd="0" destOrd="0" presId="urn:microsoft.com/office/officeart/2005/8/layout/vProcess5"/>
    <dgm:cxn modelId="{0E3C3573-0E5F-4855-BF2D-1B602D4D7C2A}" type="presParOf" srcId="{0BE97E5E-C94F-4F87-A38C-D7E282F68377}" destId="{4C207394-C89F-4954-8A7E-52487FC27013}" srcOrd="1" destOrd="0" presId="urn:microsoft.com/office/officeart/2005/8/layout/vProcess5"/>
    <dgm:cxn modelId="{5417306D-0E2D-494B-9EDC-6A69CAE54F13}" type="presParOf" srcId="{0BE97E5E-C94F-4F87-A38C-D7E282F68377}" destId="{97657FBC-B166-4C57-9B47-1B9628971EAB}" srcOrd="2" destOrd="0" presId="urn:microsoft.com/office/officeart/2005/8/layout/vProcess5"/>
    <dgm:cxn modelId="{B5E491C7-3C09-41DE-A213-5AE3AFFAAB98}" type="presParOf" srcId="{0BE97E5E-C94F-4F87-A38C-D7E282F68377}" destId="{D1E653CF-0848-4574-BC82-4D4B2C0C806F}" srcOrd="3" destOrd="0" presId="urn:microsoft.com/office/officeart/2005/8/layout/vProcess5"/>
    <dgm:cxn modelId="{2576121F-14A1-4320-82E9-A063B95F9FB2}" type="presParOf" srcId="{0BE97E5E-C94F-4F87-A38C-D7E282F68377}" destId="{679FD99B-CEBB-41DD-BE2E-E02D16B95474}" srcOrd="4" destOrd="0" presId="urn:microsoft.com/office/officeart/2005/8/layout/vProcess5"/>
    <dgm:cxn modelId="{CB4DE5BA-F3A2-46F7-A547-63D37057DF64}" type="presParOf" srcId="{0BE97E5E-C94F-4F87-A38C-D7E282F68377}" destId="{FAAAC293-A875-4CAC-A1BD-D6CB31DBCD76}" srcOrd="5" destOrd="0" presId="urn:microsoft.com/office/officeart/2005/8/layout/vProcess5"/>
    <dgm:cxn modelId="{749AB9FF-053B-4A46-B569-8B3147B3BE3B}" type="presParOf" srcId="{0BE97E5E-C94F-4F87-A38C-D7E282F68377}" destId="{225391B6-3106-46D2-B16A-81062E29A576}" srcOrd="6" destOrd="0" presId="urn:microsoft.com/office/officeart/2005/8/layout/vProcess5"/>
    <dgm:cxn modelId="{39B6FDC5-9506-42FE-8AA6-3FCD35E2116E}" type="presParOf" srcId="{0BE97E5E-C94F-4F87-A38C-D7E282F68377}" destId="{08B3E54E-4779-4129-AF67-02AC7FE9540B}" srcOrd="7" destOrd="0" presId="urn:microsoft.com/office/officeart/2005/8/layout/vProcess5"/>
    <dgm:cxn modelId="{2FD9F482-3830-4032-81BA-712C6ADE5F28}" type="presParOf" srcId="{0BE97E5E-C94F-4F87-A38C-D7E282F68377}" destId="{EF31D01D-AD53-4353-97DE-96B7F4EE89F3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258C3A-C61B-4DAB-A5D8-CD74C7A59A9B}">
      <dsp:nvSpPr>
        <dsp:cNvPr id="0" name=""/>
        <dsp:cNvSpPr/>
      </dsp:nvSpPr>
      <dsp:spPr>
        <a:xfrm>
          <a:off x="0" y="32117"/>
          <a:ext cx="6172199" cy="25061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b="1" kern="1200" baseline="0"/>
            <a:t>To earn more money</a:t>
          </a:r>
          <a:endParaRPr lang="en-US" sz="4200" kern="1200"/>
        </a:p>
      </dsp:txBody>
      <dsp:txXfrm>
        <a:off x="122340" y="154457"/>
        <a:ext cx="5927519" cy="2261460"/>
      </dsp:txXfrm>
    </dsp:sp>
    <dsp:sp modelId="{DE3B7B96-DBEA-4635-97B0-B58633E773BC}">
      <dsp:nvSpPr>
        <dsp:cNvPr id="0" name=""/>
        <dsp:cNvSpPr/>
      </dsp:nvSpPr>
      <dsp:spPr>
        <a:xfrm>
          <a:off x="0" y="2659217"/>
          <a:ext cx="6172199" cy="2506140"/>
        </a:xfrm>
        <a:prstGeom prst="roundRect">
          <a:avLst/>
        </a:prstGeom>
        <a:solidFill>
          <a:schemeClr val="accent2">
            <a:hueOff val="-1514418"/>
            <a:satOff val="-513"/>
            <a:lumOff val="666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b="1" kern="1200" baseline="0"/>
            <a:t>To reduce costs</a:t>
          </a:r>
          <a:endParaRPr lang="en-US" sz="4200" kern="1200"/>
        </a:p>
      </dsp:txBody>
      <dsp:txXfrm>
        <a:off x="122340" y="2781557"/>
        <a:ext cx="5927519" cy="22614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718DA8-F62D-4C63-B1FB-319008F7E773}">
      <dsp:nvSpPr>
        <dsp:cNvPr id="0" name=""/>
        <dsp:cNvSpPr/>
      </dsp:nvSpPr>
      <dsp:spPr>
        <a:xfrm>
          <a:off x="0" y="2642679"/>
          <a:ext cx="6790606" cy="1733883"/>
        </a:xfrm>
        <a:prstGeom prst="rect">
          <a:avLst/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baseline="0" dirty="0"/>
            <a:t>But there are also other use cases</a:t>
          </a:r>
          <a:endParaRPr lang="en-US" sz="2100" kern="1200" dirty="0"/>
        </a:p>
      </dsp:txBody>
      <dsp:txXfrm>
        <a:off x="0" y="2642679"/>
        <a:ext cx="6790606" cy="1733883"/>
      </dsp:txXfrm>
    </dsp:sp>
    <dsp:sp modelId="{8F42D17C-CF29-48A0-B488-CD1F67202293}">
      <dsp:nvSpPr>
        <dsp:cNvPr id="0" name=""/>
        <dsp:cNvSpPr/>
      </dsp:nvSpPr>
      <dsp:spPr>
        <a:xfrm rot="10800000">
          <a:off x="0" y="1974"/>
          <a:ext cx="6790606" cy="2666713"/>
        </a:xfrm>
        <a:prstGeom prst="upArrowCallout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baseline="0" dirty="0"/>
            <a:t>Almost all applications of data (including that charming buzzword Big Data) have to do with making money</a:t>
          </a:r>
          <a:endParaRPr lang="en-US" sz="2100" kern="1200" dirty="0"/>
        </a:p>
      </dsp:txBody>
      <dsp:txXfrm rot="10800000">
        <a:off x="0" y="1974"/>
        <a:ext cx="6790606" cy="17327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207394-C89F-4954-8A7E-52487FC27013}">
      <dsp:nvSpPr>
        <dsp:cNvPr id="0" name=""/>
        <dsp:cNvSpPr/>
      </dsp:nvSpPr>
      <dsp:spPr>
        <a:xfrm>
          <a:off x="0" y="0"/>
          <a:ext cx="8359823" cy="100727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Hunter recently added Postgres to the computers at the CS Lab</a:t>
          </a:r>
        </a:p>
      </dsp:txBody>
      <dsp:txXfrm>
        <a:off x="29502" y="29502"/>
        <a:ext cx="7272894" cy="948272"/>
      </dsp:txXfrm>
    </dsp:sp>
    <dsp:sp modelId="{97657FBC-B166-4C57-9B47-1B9628971EAB}">
      <dsp:nvSpPr>
        <dsp:cNvPr id="0" name=""/>
        <dsp:cNvSpPr/>
      </dsp:nvSpPr>
      <dsp:spPr>
        <a:xfrm>
          <a:off x="737631" y="1175155"/>
          <a:ext cx="8359823" cy="100727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 would prefer that you all install Postgres on your computers</a:t>
          </a:r>
        </a:p>
      </dsp:txBody>
      <dsp:txXfrm>
        <a:off x="767133" y="1204657"/>
        <a:ext cx="6908458" cy="948272"/>
      </dsp:txXfrm>
    </dsp:sp>
    <dsp:sp modelId="{D1E653CF-0848-4574-BC82-4D4B2C0C806F}">
      <dsp:nvSpPr>
        <dsp:cNvPr id="0" name=""/>
        <dsp:cNvSpPr/>
      </dsp:nvSpPr>
      <dsp:spPr>
        <a:xfrm>
          <a:off x="1475263" y="2350311"/>
          <a:ext cx="8359823" cy="100727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We’ll now try to cover how to install Postgres on Windows and Mac (if time permits)</a:t>
          </a:r>
        </a:p>
      </dsp:txBody>
      <dsp:txXfrm>
        <a:off x="1504765" y="2379813"/>
        <a:ext cx="6908458" cy="948272"/>
      </dsp:txXfrm>
    </dsp:sp>
    <dsp:sp modelId="{679FD99B-CEBB-41DD-BE2E-E02D16B95474}">
      <dsp:nvSpPr>
        <dsp:cNvPr id="0" name=""/>
        <dsp:cNvSpPr/>
      </dsp:nvSpPr>
      <dsp:spPr>
        <a:xfrm>
          <a:off x="7705094" y="763851"/>
          <a:ext cx="654729" cy="65472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7852408" y="763851"/>
        <a:ext cx="360101" cy="492684"/>
      </dsp:txXfrm>
    </dsp:sp>
    <dsp:sp modelId="{FAAAC293-A875-4CAC-A1BD-D6CB31DBCD76}">
      <dsp:nvSpPr>
        <dsp:cNvPr id="0" name=""/>
        <dsp:cNvSpPr/>
      </dsp:nvSpPr>
      <dsp:spPr>
        <a:xfrm>
          <a:off x="8442725" y="1932291"/>
          <a:ext cx="654729" cy="654729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590039" y="1932291"/>
        <a:ext cx="360101" cy="4926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tiff>
</file>

<file path=ppt/media/image2.jpeg>
</file>

<file path=ppt/media/image3.jpeg>
</file>

<file path=ppt/media/image4.png>
</file>

<file path=ppt/media/image5.svg>
</file>

<file path=ppt/media/image6.jpeg>
</file>

<file path=ppt/media/image7.tif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265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565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081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16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52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678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08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283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14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065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88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81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D16FA611-625D-4385-94C0-AA66E24739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89" b="7641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D1C43-806D-45E5-820C-6D859C329C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5663" y="863600"/>
            <a:ext cx="6007100" cy="3366494"/>
          </a:xfrm>
        </p:spPr>
        <p:txBody>
          <a:bodyPr anchor="b">
            <a:normAutofit/>
          </a:bodyPr>
          <a:lstStyle/>
          <a:p>
            <a:r>
              <a:rPr lang="en-US" sz="510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5EBA51-F6A1-42A7-AAD7-2F9E0DB50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536" y="4290191"/>
            <a:ext cx="6074001" cy="1345689"/>
          </a:xfrm>
        </p:spPr>
        <p:txBody>
          <a:bodyPr anchor="t"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CSCI 232 Databases Lecture 1</a:t>
            </a:r>
          </a:p>
          <a:p>
            <a:r>
              <a:rPr lang="en-US" dirty="0">
                <a:solidFill>
                  <a:schemeClr val="bg1"/>
                </a:solidFill>
              </a:rPr>
              <a:t>By Ariel Avshalom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517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BA7EB-C011-4007-BAB7-625AF5D46A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3981" b="6019"/>
          <a:stretch/>
        </p:blipFill>
        <p:spPr>
          <a:xfrm>
            <a:off x="20" y="10"/>
            <a:ext cx="12191980" cy="68579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29F069-7AB5-4D21-92EB-2B35BED7A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7" y="705113"/>
            <a:ext cx="3703051" cy="5197498"/>
          </a:xfrm>
        </p:spPr>
        <p:txBody>
          <a:bodyPr/>
          <a:lstStyle/>
          <a:p>
            <a:r>
              <a:rPr lang="en-US" dirty="0"/>
              <a:t>Information?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67CDD-974A-4F73-BB04-55963252F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Information ≠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have billions of gigabytes of data and have no information</a:t>
            </a:r>
          </a:p>
          <a:p>
            <a:pPr marL="685800" lvl="5" indent="-341313">
              <a:buFont typeface="Arial" panose="020B0604020202020204" pitchFamily="34" charset="0"/>
              <a:buChar char="•"/>
            </a:pPr>
            <a:r>
              <a:rPr lang="en-US" dirty="0"/>
              <a:t>Example: the expansion of π. Somewhere in the expansion of π, this class is going on, but there is no value in that data, because the sequence is random (supposedly).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goal is to extract information from our data. Information could be priceless, while data in and of itself could be worthless.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242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32FF329-3A87-4F66-BA01-91CD63C81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0"/>
            <a:ext cx="4420926" cy="68381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A Holistic View on DBMS / Database Technologies | Cleverism">
            <a:extLst>
              <a:ext uri="{FF2B5EF4-FFF2-40B4-BE49-F238E27FC236}">
                <a16:creationId xmlns:a16="http://schemas.microsoft.com/office/drawing/2014/main" id="{A7A9C9B3-618E-4192-A251-1A5E2A1552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2" r="12521" b="-6"/>
          <a:stretch/>
        </p:blipFill>
        <p:spPr bwMode="auto">
          <a:xfrm>
            <a:off x="20" y="719747"/>
            <a:ext cx="4458058" cy="538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146359"/>
            <a:ext cx="4426072" cy="7116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748578"/>
            <a:ext cx="7765922" cy="541903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6E6DB9-5E66-4946-A901-6C9DBC5C4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9472" y="1056362"/>
            <a:ext cx="6627226" cy="1154102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2500"/>
              <a:t>Ok: SQL, Data, how do we do it?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8774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270AB-037F-47D9-8697-424A699F7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857" y="2268656"/>
            <a:ext cx="6627226" cy="3505938"/>
          </a:xfrm>
        </p:spPr>
        <p:txBody>
          <a:bodyPr anchor="t">
            <a:normAutofit fontScale="92500" lnSpcReduction="20000"/>
          </a:bodyPr>
          <a:lstStyle/>
          <a:p>
            <a:pPr>
              <a:lnSpc>
                <a:spcPct val="130000"/>
              </a:lnSpc>
            </a:pPr>
            <a:r>
              <a:rPr lang="en-US" sz="1700" dirty="0"/>
              <a:t>We use a DBMS or database management system in order to communicate to a database with SQL</a:t>
            </a:r>
          </a:p>
          <a:p>
            <a:pPr>
              <a:lnSpc>
                <a:spcPct val="130000"/>
              </a:lnSpc>
            </a:pPr>
            <a:r>
              <a:rPr lang="en-US" sz="1700" dirty="0"/>
              <a:t>(NOTE: it is totally possible to create your own flavor of SQL but most people don’t do that)</a:t>
            </a:r>
          </a:p>
          <a:p>
            <a:pPr>
              <a:lnSpc>
                <a:spcPct val="130000"/>
              </a:lnSpc>
            </a:pPr>
            <a:endParaRPr lang="en-US" sz="1700" dirty="0"/>
          </a:p>
          <a:p>
            <a:pPr>
              <a:lnSpc>
                <a:spcPct val="130000"/>
              </a:lnSpc>
            </a:pPr>
            <a:r>
              <a:rPr lang="en-US" sz="1700" dirty="0"/>
              <a:t>Some DBMS’ out there are </a:t>
            </a:r>
          </a:p>
          <a:p>
            <a:pPr>
              <a:lnSpc>
                <a:spcPct val="130000"/>
              </a:lnSpc>
            </a:pPr>
            <a:r>
              <a:rPr lang="en-US" sz="1700" dirty="0"/>
              <a:t>Oracle</a:t>
            </a:r>
          </a:p>
          <a:p>
            <a:pPr>
              <a:lnSpc>
                <a:spcPct val="130000"/>
              </a:lnSpc>
            </a:pPr>
            <a:r>
              <a:rPr lang="en-US" sz="1700" dirty="0"/>
              <a:t>MySQL</a:t>
            </a:r>
          </a:p>
          <a:p>
            <a:pPr>
              <a:lnSpc>
                <a:spcPct val="130000"/>
              </a:lnSpc>
            </a:pPr>
            <a:r>
              <a:rPr lang="en-US" sz="1700" dirty="0"/>
              <a:t>PostgreSQL – what we’ll be using in this class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94069" y="6167615"/>
            <a:ext cx="7794882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61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7235" y="758246"/>
            <a:ext cx="4658480" cy="538631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49008-3E0C-41D9-9420-A0974F810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072110"/>
            <a:ext cx="3611029" cy="1862345"/>
          </a:xfrm>
        </p:spPr>
        <p:txBody>
          <a:bodyPr>
            <a:normAutofit/>
          </a:bodyPr>
          <a:lstStyle/>
          <a:p>
            <a:r>
              <a:rPr lang="en-US" dirty="0"/>
              <a:t>Why use Postgres?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060C0F7-61A6-4E64-A77E-AFBD8112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84060" y="0"/>
            <a:ext cx="7507940" cy="7652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02D3D-AF71-4570-9734-DA8B7B6B7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874" y="2934455"/>
            <a:ext cx="3616073" cy="2840139"/>
          </a:xfrm>
        </p:spPr>
        <p:txBody>
          <a:bodyPr anchor="t">
            <a:normAutofit/>
          </a:bodyPr>
          <a:lstStyle/>
          <a:p>
            <a:r>
              <a:rPr lang="en-US" sz="1700" dirty="0"/>
              <a:t>Postgres is: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Opensource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Used by many companies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Is one of the best free solutions available</a:t>
            </a:r>
          </a:p>
        </p:txBody>
      </p:sp>
      <p:pic>
        <p:nvPicPr>
          <p:cNvPr id="4100" name="Picture 4" descr="A Review of Postgres version 12 - Performance Monitoring - Blogs - Quest  Community">
            <a:extLst>
              <a:ext uri="{FF2B5EF4-FFF2-40B4-BE49-F238E27FC236}">
                <a16:creationId xmlns:a16="http://schemas.microsoft.com/office/drawing/2014/main" id="{56E8FB50-E20E-4D65-83DA-413602CCCC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7" r="18346" b="-1"/>
          <a:stretch/>
        </p:blipFill>
        <p:spPr bwMode="auto">
          <a:xfrm>
            <a:off x="4695713" y="713436"/>
            <a:ext cx="7500472" cy="543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6" y="6144564"/>
            <a:ext cx="4656246" cy="7134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122" y="6167615"/>
            <a:ext cx="747382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624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71343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079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B0168B-7445-4E8A-BCF9-2A05083E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3100" dirty="0">
                <a:solidFill>
                  <a:schemeClr val="bg1"/>
                </a:solidFill>
              </a:rPr>
              <a:t>How to install Postgres on your computers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F13EED-AEE9-428C-AA0E-79752901FD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7298807"/>
              </p:ext>
            </p:extLst>
          </p:nvPr>
        </p:nvGraphicFramePr>
        <p:xfrm>
          <a:off x="1713976" y="2887824"/>
          <a:ext cx="9835087" cy="3357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7312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440A3-2669-4D42-BDD3-047B9DC84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Important definitions: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5E1-A798-1A4D-B4B4-18A475470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Tuples – structured data like a row in a table</a:t>
            </a:r>
          </a:p>
          <a:p>
            <a:r>
              <a:rPr lang="en-US" dirty="0"/>
              <a:t>Tables: otherwise known as relations are lists of tuples</a:t>
            </a:r>
          </a:p>
          <a:p>
            <a:pPr lvl="1"/>
            <a:r>
              <a:rPr lang="en-US" dirty="0"/>
              <a:t>To define a table, we need table name, table fields and a primary key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930569-E615-4F33-888D-36C8F0EDDD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36" r="-1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03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7235" y="758246"/>
            <a:ext cx="4658480" cy="538631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AEFDAE-5F9E-487D-B293-8260516E0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072110"/>
            <a:ext cx="3611029" cy="1862345"/>
          </a:xfrm>
        </p:spPr>
        <p:txBody>
          <a:bodyPr>
            <a:normAutofit/>
          </a:bodyPr>
          <a:lstStyle/>
          <a:p>
            <a:r>
              <a:rPr lang="en-US" dirty="0"/>
              <a:t>Caution is your friend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60C0F7-61A6-4E64-A77E-AFBD8112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84060" y="0"/>
            <a:ext cx="7507940" cy="7652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B1D33-A044-4CF9-831E-F705A9840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874" y="2934455"/>
            <a:ext cx="3616073" cy="2840139"/>
          </a:xfrm>
        </p:spPr>
        <p:txBody>
          <a:bodyPr anchor="t">
            <a:normAutofit/>
          </a:bodyPr>
          <a:lstStyle/>
          <a:p>
            <a:r>
              <a:rPr lang="en-US" dirty="0"/>
              <a:t>In real life, always make sure you have a copy of your data or a rollback feature before you try doing fancy footwork in SQL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366ACF-B69D-4BA7-99D0-A45A2B0DB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8714" y="2427400"/>
            <a:ext cx="6514470" cy="200319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6" y="6144564"/>
            <a:ext cx="4656246" cy="7134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122" y="6167615"/>
            <a:ext cx="747382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624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71343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666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1" y="0"/>
            <a:ext cx="3027529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95508"/>
            <a:ext cx="9158373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A4D82-89E0-4D35-9E43-2893DEDAE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589" y="1709530"/>
            <a:ext cx="7366236" cy="3311479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6600" b="0" cap="all" dirty="0">
                <a:solidFill>
                  <a:schemeClr val="tx2"/>
                </a:solidFill>
              </a:rPr>
              <a:t>Why collect data?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9201530" cy="73455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1DF095C-665A-4B22-A777-D3196F495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2" y="1052464"/>
            <a:ext cx="3027528" cy="5115151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85AAE23-FCB6-4663-907C-0110B0FDC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1420" y="6167615"/>
            <a:ext cx="3027529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74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929366-DCDC-4F64-BBFD-BAE6A848C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55" r="8932" b="-2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0"/>
            <a:ext cx="7765922" cy="61676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3D608C-A106-4AA2-9C16-EC84647E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634" y="332450"/>
            <a:ext cx="6754447" cy="1471622"/>
          </a:xfrm>
        </p:spPr>
        <p:txBody>
          <a:bodyPr anchor="b">
            <a:normAutofit/>
          </a:bodyPr>
          <a:lstStyle/>
          <a:p>
            <a:r>
              <a:rPr lang="en-US" dirty="0"/>
              <a:t>What is data?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753806"/>
            <a:ext cx="442569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B74D8-2F2A-4086-8B86-FE40FF7B0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7" y="1940001"/>
            <a:ext cx="6754446" cy="3834594"/>
          </a:xfrm>
        </p:spPr>
        <p:txBody>
          <a:bodyPr anchor="t">
            <a:normAutofit/>
          </a:bodyPr>
          <a:lstStyle/>
          <a:p>
            <a:r>
              <a:rPr lang="en-US" dirty="0"/>
              <a:t>Data, in the most formulaic definition is:</a:t>
            </a:r>
          </a:p>
          <a:p>
            <a:r>
              <a:rPr lang="en-US" dirty="0"/>
              <a:t>A set of entities (like a person or a cat) with attributes</a:t>
            </a:r>
          </a:p>
          <a:p>
            <a:r>
              <a:rPr lang="en-US" dirty="0"/>
              <a:t>It is a method of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modeling</a:t>
            </a:r>
            <a:r>
              <a:rPr lang="en-US" dirty="0"/>
              <a:t> just about anything</a:t>
            </a:r>
          </a:p>
          <a:p>
            <a:r>
              <a:rPr lang="en-US" dirty="0"/>
              <a:t>Modeling is a naturally limiting operation of converting an entity into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245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835F464-7A59-4221-AA5E-B60EF8D3C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14D13D-491D-4E90-8ECA-5C41B7346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</p:spPr>
        <p:txBody>
          <a:bodyPr>
            <a:normAutofit/>
          </a:bodyPr>
          <a:lstStyle/>
          <a:p>
            <a:r>
              <a:rPr lang="en-US"/>
              <a:t>Reasons companies collect data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57B5ED-61CB-4AF5-A47A-A41A996F8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61644" y="0"/>
            <a:ext cx="7530351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4C9CDB-7738-4B6C-BCE1-D9516C1E0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DECF78-8BED-4C55-BB05-872721882A3E}"/>
              </a:ext>
            </a:extLst>
          </p:cNvPr>
          <p:cNvSpPr txBox="1"/>
          <p:nvPr/>
        </p:nvSpPr>
        <p:spPr>
          <a:xfrm>
            <a:off x="5639462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3A546C7-1296-4F1E-85A6-971A2A8049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6923464"/>
              </p:ext>
            </p:extLst>
          </p:nvPr>
        </p:nvGraphicFramePr>
        <p:xfrm>
          <a:off x="5376863" y="704850"/>
          <a:ext cx="6172200" cy="5197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8B713DF2-C97D-4DBF-9FD3-2B9FA530F5D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2000"/>
          </a:blip>
          <a:srcRect t="15730"/>
          <a:stretch/>
        </p:blipFill>
        <p:spPr>
          <a:xfrm>
            <a:off x="20" y="10"/>
            <a:ext cx="12191980" cy="685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486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ECA4CB2-9071-41EB-AABB-2D8EB939D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Graphic 6" descr="Pizza">
            <a:extLst>
              <a:ext uri="{FF2B5EF4-FFF2-40B4-BE49-F238E27FC236}">
                <a16:creationId xmlns:a16="http://schemas.microsoft.com/office/drawing/2014/main" id="{116C3561-FF37-40E6-8F08-80BB375F7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1584" y="799696"/>
            <a:ext cx="3691130" cy="369113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EB86F6BD-9C49-4F4F-99EA-9C5AA318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7806" y="-2"/>
            <a:ext cx="7494194" cy="1641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FB1671-A58E-4065-A022-B5D326F39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6671" y="265706"/>
            <a:ext cx="6399212" cy="116280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Pizza Pizza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7DA365B-E064-481A-A62D-18CD31DB3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4795" y="1658471"/>
            <a:ext cx="7517205" cy="354105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DBE49D-AABD-458B-B2DF-4D5FA7D5C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05919"/>
            <a:ext cx="4651248" cy="16520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6833CC6-729B-40E8-B891-D93467E34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6801" y="3396995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C6FD9-E9A5-4C84-85B1-F1DBCE552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670" y="1940119"/>
            <a:ext cx="6172413" cy="3029446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300" dirty="0"/>
              <a:t>Take this as an example: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There is a huge pizza company that has many stores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They could run a trial where they reduce the amount of cheese and see if that affects sales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	If sales don’t decrease, they just saved a whole lot of money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Alternatively, they could use more quality products and see if there is an increase in sales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5757897-7307-46AF-923D-FF5BF45DD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5205919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607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61363234-E0BA-4476-B051-D8D9FA506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70646"/>
            <a:ext cx="4062884" cy="572135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AFD1A-4FC5-43E9-AF48-D762AA104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59" y="1200863"/>
            <a:ext cx="3119717" cy="430600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Other reasons to collect data</a:t>
            </a:r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932FF329-3A87-4F66-BA01-91CD63C81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6572"/>
            <a:ext cx="4056987" cy="51328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20996" y="534650"/>
            <a:ext cx="8071002" cy="568327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0FA286C7-EFC7-4DFE-967A-7E37BA0F3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192001"/>
            <a:ext cx="1219200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10C9F0E8-EF8B-43C1-9C77-E9DDAF1A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59990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9" name="Rectangle 20">
            <a:extLst>
              <a:ext uri="{FF2B5EF4-FFF2-40B4-BE49-F238E27FC236}">
                <a16:creationId xmlns:a16="http://schemas.microsoft.com/office/drawing/2014/main" id="{379DC473-98F8-45DF-B136-EC0F0F4C6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70645"/>
            <a:ext cx="1219200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6B68ADA6-1A63-4406-9AF1-69DE087EDF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5975037"/>
              </p:ext>
            </p:extLst>
          </p:nvPr>
        </p:nvGraphicFramePr>
        <p:xfrm>
          <a:off x="4757929" y="1164597"/>
          <a:ext cx="6790606" cy="4378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7506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EB1CCE3-FB1D-471C-9AFE-D20E81E64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3FECE2-857A-4167-B4D7-1067B88A2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22" y="1113327"/>
            <a:ext cx="4862811" cy="201948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Policing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0F38E87-6AF8-4488-B608-9FA2F57B4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CC3B76D-CC6E-42D0-8666-2A2164AB5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355896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2BA9D6C-8214-4E25-AF8B-48762AD8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9" y="3419903"/>
            <a:ext cx="5789163" cy="3438097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BE9B8BD-472F-4F54-AC9D-101EE349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871A14F-64B0-4CCE-900E-695C55EFF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25689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5DA84-F453-4A36-80C5-7967793B3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4622" y="3707541"/>
            <a:ext cx="5117253" cy="2505801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500" dirty="0"/>
              <a:t>How do you think the police actually solve crimes?</a:t>
            </a:r>
          </a:p>
          <a:p>
            <a:pPr>
              <a:lnSpc>
                <a:spcPct val="130000"/>
              </a:lnSpc>
            </a:pPr>
            <a:r>
              <a:rPr lang="en-US" sz="1500" dirty="0"/>
              <a:t>Let me paint you an interesting story…</a:t>
            </a:r>
          </a:p>
          <a:p>
            <a:pPr>
              <a:lnSpc>
                <a:spcPct val="130000"/>
              </a:lnSpc>
            </a:pPr>
            <a:endParaRPr lang="en-US" sz="1500" dirty="0"/>
          </a:p>
          <a:p>
            <a:pPr>
              <a:lnSpc>
                <a:spcPct val="130000"/>
              </a:lnSpc>
            </a:pPr>
            <a:endParaRPr lang="en-US" sz="1500" dirty="0"/>
          </a:p>
          <a:p>
            <a:pPr>
              <a:lnSpc>
                <a:spcPct val="130000"/>
              </a:lnSpc>
            </a:pPr>
            <a:r>
              <a:rPr lang="en-US" sz="1500" dirty="0"/>
              <a:t>All I can say is </a:t>
            </a:r>
            <a:r>
              <a:rPr lang="en-US" altLang="ja-JP" sz="1500" dirty="0"/>
              <a:t>¯</a:t>
            </a:r>
            <a:r>
              <a:rPr lang="en-US" altLang="ja-JP" sz="1500" dirty="0">
                <a:latin typeface="Agency FB" panose="020B0503020202020204" pitchFamily="34" charset="0"/>
              </a:rPr>
              <a:t>\</a:t>
            </a:r>
            <a:r>
              <a:rPr lang="en-US" altLang="ja-JP" sz="1500" dirty="0"/>
              <a:t>_(</a:t>
            </a:r>
            <a:r>
              <a:rPr lang="ja-JP" altLang="en-US" sz="1500" dirty="0"/>
              <a:t>ツ</a:t>
            </a:r>
            <a:r>
              <a:rPr lang="en-US" altLang="ja-JP" sz="1500" dirty="0"/>
              <a:t>)_/¯</a:t>
            </a:r>
            <a:endParaRPr lang="en-US" sz="15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FDBC76A-295F-4635-A28D-ADA24F38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Dab Police Shirt | Dabbing Cop Gift - Dab Police - Sticker | TeePublic">
            <a:extLst>
              <a:ext uri="{FF2B5EF4-FFF2-40B4-BE49-F238E27FC236}">
                <a16:creationId xmlns:a16="http://schemas.microsoft.com/office/drawing/2014/main" id="{FB07ABFC-F934-4D88-A78B-83469925F8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2" r="16796"/>
          <a:stretch/>
        </p:blipFill>
        <p:spPr bwMode="auto">
          <a:xfrm>
            <a:off x="6857698" y="10"/>
            <a:ext cx="53343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9968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47A00B-A119-4F9C-A3E6-9BE3973D08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l="10270" r="1729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C8F32C-C225-4F00-A658-DA873F0BC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database?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ECCAA-6DBE-43AD-835B-F53D7CE50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database is a place to collect and store data</a:t>
            </a:r>
          </a:p>
          <a:p>
            <a:r>
              <a:rPr lang="en-US" dirty="0"/>
              <a:t>We use SQL to create, modify, and query data from almost all databases in use today</a:t>
            </a:r>
          </a:p>
          <a:p>
            <a:r>
              <a:rPr lang="en-US" dirty="0"/>
              <a:t>All data on a database that runs with SQL is relational, meaning that it </a:t>
            </a:r>
          </a:p>
        </p:txBody>
      </p:sp>
    </p:spTree>
    <p:extLst>
      <p:ext uri="{BB962C8B-B14F-4D97-AF65-F5344CB8AC3E}">
        <p14:creationId xmlns:p14="http://schemas.microsoft.com/office/powerpoint/2010/main" val="240769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32FF329-3A87-4F66-BA01-91CD63C81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0"/>
            <a:ext cx="4420926" cy="68381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QL Essential Training (2018)">
            <a:extLst>
              <a:ext uri="{FF2B5EF4-FFF2-40B4-BE49-F238E27FC236}">
                <a16:creationId xmlns:a16="http://schemas.microsoft.com/office/drawing/2014/main" id="{E02E589B-9A5B-4B69-ADA1-68D70D912D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80" r="26492"/>
          <a:stretch/>
        </p:blipFill>
        <p:spPr bwMode="auto">
          <a:xfrm>
            <a:off x="20" y="719747"/>
            <a:ext cx="4458058" cy="538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146359"/>
            <a:ext cx="4426072" cy="7116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748578"/>
            <a:ext cx="7765922" cy="541903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EBD30-CC5A-4559-8260-59084AEFD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9472" y="1056362"/>
            <a:ext cx="6627226" cy="1154102"/>
          </a:xfrm>
        </p:spPr>
        <p:txBody>
          <a:bodyPr>
            <a:normAutofit/>
          </a:bodyPr>
          <a:lstStyle/>
          <a:p>
            <a:r>
              <a:rPr lang="en-US" dirty="0"/>
              <a:t>What is SQL?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8774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7E8C7-2D7F-4EAB-A745-2AE3E75E8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857" y="2268656"/>
            <a:ext cx="6627226" cy="3505938"/>
          </a:xfrm>
        </p:spPr>
        <p:txBody>
          <a:bodyPr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100" dirty="0"/>
              <a:t>SQL stands for sequential query language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The main components of the language are CRUD operations or: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Create (a table, database or row in a table)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Read (select data and view it in useful ways)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Update (change a row in a table)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Delete (delete a row in a table)</a:t>
            </a:r>
          </a:p>
          <a:p>
            <a:pPr>
              <a:lnSpc>
                <a:spcPct val="130000"/>
              </a:lnSpc>
            </a:pPr>
            <a:endParaRPr lang="en-US" sz="1100" dirty="0"/>
          </a:p>
          <a:p>
            <a:pPr>
              <a:lnSpc>
                <a:spcPct val="130000"/>
              </a:lnSpc>
            </a:pPr>
            <a:r>
              <a:rPr lang="en-US" sz="1100" dirty="0"/>
              <a:t>In real life, you don’t update or delete data and you almost never create tables. 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Most of the work is massaging data with read operations to get sweet, sweet information.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94069" y="6167615"/>
            <a:ext cx="7794882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412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ShojiVTI">
  <a:themeElements>
    <a:clrScheme name="AnalogousFromDarkSeedLeftStep">
      <a:dk1>
        <a:srgbClr val="000000"/>
      </a:dk1>
      <a:lt1>
        <a:srgbClr val="FFFFFF"/>
      </a:lt1>
      <a:dk2>
        <a:srgbClr val="413424"/>
      </a:dk2>
      <a:lt2>
        <a:srgbClr val="E2E6E8"/>
      </a:lt2>
      <a:accent1>
        <a:srgbClr val="D0683F"/>
      </a:accent1>
      <a:accent2>
        <a:srgbClr val="BF2E42"/>
      </a:accent2>
      <a:accent3>
        <a:srgbClr val="D03F90"/>
      </a:accent3>
      <a:accent4>
        <a:srgbClr val="BF2EBB"/>
      </a:accent4>
      <a:accent5>
        <a:srgbClr val="983FD0"/>
      </a:accent5>
      <a:accent6>
        <a:srgbClr val="6850C9"/>
      </a:accent6>
      <a:hlink>
        <a:srgbClr val="B15EC9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402B8739496847A9CABA8D346D5394" ma:contentTypeVersion="2" ma:contentTypeDescription="Create a new document." ma:contentTypeScope="" ma:versionID="5339e4a6550ccdea8f8795889ddadf82">
  <xsd:schema xmlns:xsd="http://www.w3.org/2001/XMLSchema" xmlns:xs="http://www.w3.org/2001/XMLSchema" xmlns:p="http://schemas.microsoft.com/office/2006/metadata/properties" xmlns:ns3="2dbc0262-95b9-4046-aca5-a02525989b73" targetNamespace="http://schemas.microsoft.com/office/2006/metadata/properties" ma:root="true" ma:fieldsID="e5da9d9aec02ec6a98c3268e419da416" ns3:_="">
    <xsd:import namespace="2dbc0262-95b9-4046-aca5-a02525989b7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bc0262-95b9-4046-aca5-a02525989b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A359485-7C8D-41F0-A41C-18F2C7ADE6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dbc0262-95b9-4046-aca5-a02525989b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539D7A-F37F-46E7-87B8-DD5CD084CC2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624415-529A-4255-A6B9-F6AFCED190B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623</Words>
  <Application>Microsoft Office PowerPoint</Application>
  <PresentationFormat>Widescreen</PresentationFormat>
  <Paragraphs>69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Meiryo</vt:lpstr>
      <vt:lpstr>Agency FB</vt:lpstr>
      <vt:lpstr>Arial</vt:lpstr>
      <vt:lpstr>Corbel</vt:lpstr>
      <vt:lpstr>ShojiVTI</vt:lpstr>
      <vt:lpstr>Introduction</vt:lpstr>
      <vt:lpstr>Why collect data?</vt:lpstr>
      <vt:lpstr>What is data?</vt:lpstr>
      <vt:lpstr>Reasons companies collect data</vt:lpstr>
      <vt:lpstr>Pizza Pizza</vt:lpstr>
      <vt:lpstr>Other reasons to collect data</vt:lpstr>
      <vt:lpstr>Policing</vt:lpstr>
      <vt:lpstr>What is a database?</vt:lpstr>
      <vt:lpstr>What is SQL?</vt:lpstr>
      <vt:lpstr>Information?</vt:lpstr>
      <vt:lpstr>Ok: SQL, Data, how do we do it?</vt:lpstr>
      <vt:lpstr>Why use Postgres?</vt:lpstr>
      <vt:lpstr>How to install Postgres on your computers</vt:lpstr>
      <vt:lpstr>Important definitions:</vt:lpstr>
      <vt:lpstr>Caution is your friend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Ariel Avshalom</dc:creator>
  <cp:lastModifiedBy>Ariel Avshalom</cp:lastModifiedBy>
  <cp:revision>1</cp:revision>
  <dcterms:created xsi:type="dcterms:W3CDTF">2020-08-28T03:17:38Z</dcterms:created>
  <dcterms:modified xsi:type="dcterms:W3CDTF">2020-08-28T03:25:02Z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0x01010033402B8739496847A9CABA8D346D5394</vt:lpwstr>
  </property>
</Properties>
</file>

<file path=docProps/thumbnail.jpeg>
</file>